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0"/>
  </p:notesMasterIdLst>
  <p:sldIdLst>
    <p:sldId id="256" r:id="rId2"/>
    <p:sldId id="257" r:id="rId3"/>
    <p:sldId id="263" r:id="rId4"/>
    <p:sldId id="279" r:id="rId5"/>
    <p:sldId id="264" r:id="rId6"/>
    <p:sldId id="272" r:id="rId7"/>
    <p:sldId id="273" r:id="rId8"/>
    <p:sldId id="274" r:id="rId9"/>
    <p:sldId id="258" r:id="rId10"/>
    <p:sldId id="259" r:id="rId11"/>
    <p:sldId id="280" r:id="rId12"/>
    <p:sldId id="260" r:id="rId13"/>
    <p:sldId id="265" r:id="rId14"/>
    <p:sldId id="261" r:id="rId15"/>
    <p:sldId id="278" r:id="rId16"/>
    <p:sldId id="266" r:id="rId17"/>
    <p:sldId id="270" r:id="rId18"/>
    <p:sldId id="271" r:id="rId19"/>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73544" autoAdjust="0"/>
  </p:normalViewPr>
  <p:slideViewPr>
    <p:cSldViewPr snapToGrid="0">
      <p:cViewPr varScale="1">
        <p:scale>
          <a:sx n="43" d="100"/>
          <a:sy n="43" d="100"/>
        </p:scale>
        <p:origin x="594" y="5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71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DDE0D-2336-4FF6-A32F-9EF8CA094BD0}" type="datetimeFigureOut">
              <a:rPr lang="en-GB" smtClean="0"/>
              <a:t>22/03/2017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754557-5BC7-41BB-B6EB-AA07D35F4A8E}" type="slidenum">
              <a:rPr lang="en-GB" smtClean="0"/>
              <a:t>‹#›</a:t>
            </a:fld>
            <a:endParaRPr lang="en-GB"/>
          </a:p>
        </p:txBody>
      </p:sp>
    </p:spTree>
    <p:extLst>
      <p:ext uri="{BB962C8B-B14F-4D97-AF65-F5344CB8AC3E}">
        <p14:creationId xmlns:p14="http://schemas.microsoft.com/office/powerpoint/2010/main" val="181609557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aylorbells.co.uk/"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whitechapelbellfoundry.co.uk/"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1</a:t>
            </a:fld>
            <a:endParaRPr lang="en-GB"/>
          </a:p>
        </p:txBody>
      </p:sp>
    </p:spTree>
    <p:extLst>
      <p:ext uri="{BB962C8B-B14F-4D97-AF65-F5344CB8AC3E}">
        <p14:creationId xmlns:p14="http://schemas.microsoft.com/office/powerpoint/2010/main" val="214658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names related to the number of bells which are ‘working’ as part of the tune (</a:t>
            </a:r>
            <a:r>
              <a:rPr lang="en-GB" dirty="0" err="1"/>
              <a:t>eg</a:t>
            </a:r>
            <a:r>
              <a:rPr lang="en-GB" dirty="0"/>
              <a:t> minor means six are moving places), and the number of changes here is the number before which any particular sequence of bells is repeated.  A peal of triples therefore can be rung in its entirety (5,040 changes) without any repetition at all of a particular sequence – mind-boggling maths!</a:t>
            </a:r>
          </a:p>
        </p:txBody>
      </p:sp>
      <p:sp>
        <p:nvSpPr>
          <p:cNvPr id="4" name="Slide Number Placeholder 3"/>
          <p:cNvSpPr>
            <a:spLocks noGrp="1"/>
          </p:cNvSpPr>
          <p:nvPr>
            <p:ph type="sldNum" sz="quarter" idx="10"/>
          </p:nvPr>
        </p:nvSpPr>
        <p:spPr/>
        <p:txBody>
          <a:bodyPr/>
          <a:lstStyle/>
          <a:p>
            <a:fld id="{15754557-5BC7-41BB-B6EB-AA07D35F4A8E}" type="slidenum">
              <a:rPr lang="en-GB" smtClean="0"/>
              <a:t>15</a:t>
            </a:fld>
            <a:endParaRPr lang="en-GB"/>
          </a:p>
        </p:txBody>
      </p:sp>
    </p:spTree>
    <p:extLst>
      <p:ext uri="{BB962C8B-B14F-4D97-AF65-F5344CB8AC3E}">
        <p14:creationId xmlns:p14="http://schemas.microsoft.com/office/powerpoint/2010/main" val="1519064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To allow more practice time bells can be tied to stop them ringing and the sound produced by a computer using sensors and speakers.  The software for these systems is becoming more sophisticated and can assist with practising many exercises even from early stages of ringing.</a:t>
            </a: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It is possible using these systems for virtual ringers to be projected on to a screen for practice or where there are multiple work stations for several ringers to practise at once.</a:t>
            </a: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For the more advanced you can practise complex methods on your own, either in the tower on a tied bell, laptop or smartphone.</a:t>
            </a:r>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16</a:t>
            </a:fld>
            <a:endParaRPr lang="en-GB"/>
          </a:p>
        </p:txBody>
      </p:sp>
    </p:spTree>
    <p:extLst>
      <p:ext uri="{BB962C8B-B14F-4D97-AF65-F5344CB8AC3E}">
        <p14:creationId xmlns:p14="http://schemas.microsoft.com/office/powerpoint/2010/main" val="211665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0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Bells are heavy and it takes skill to manage them safely. There is always the potential for accident - as with many things - but ringing teachers are very aware and will always advise you on how to react safely if you lose control – fortunately a rare event.</a:t>
            </a:r>
          </a:p>
          <a:p>
            <a:pPr marL="0" indent="0">
              <a:buNone/>
            </a:pPr>
            <a:r>
              <a:rPr lang="en-GB" sz="10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Ringers are very safety conscious and will expect certain behaviours. It’s good to have fun but necessary to act appropriately.</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1. Never touch a rope unless you are instructed</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2. Always check if the bell is up or down</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3. Sit with your feet flat on the floor – not crossed legged</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4. Wear suitable clothing with no objects (e.g. ties, scarves or jewellery that could</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get caught in the rope.</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5. Do not distract ringers during ringing</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6. Make sure you understand and follow instructions carefully</a:t>
            </a:r>
          </a:p>
          <a:p>
            <a:pPr marL="0" indent="0">
              <a:buNone/>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7. Always tie your rope up when not ringing</a:t>
            </a: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17</a:t>
            </a:fld>
            <a:endParaRPr lang="en-GB"/>
          </a:p>
        </p:txBody>
      </p:sp>
    </p:spTree>
    <p:extLst>
      <p:ext uri="{BB962C8B-B14F-4D97-AF65-F5344CB8AC3E}">
        <p14:creationId xmlns:p14="http://schemas.microsoft.com/office/powerpoint/2010/main" val="589495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NOTES FOR PRESENTERS – THE NOTES HERE ARE SUGGESTIONS BUT TRY TO USE YOUR OWN WORDS AND EXPERIENCES AS THE BULLET POINTS COME UP ON THE SLIDE WITH EACH CLICK, NOT JUST READ OUT THE NOTES!</a:t>
            </a:r>
          </a:p>
          <a:p>
            <a:pPr marL="0" indent="0">
              <a:buNone/>
            </a:pPr>
            <a:r>
              <a:rPr lang="en-GB" sz="900" dirty="0">
                <a:solidFill>
                  <a:srgbClr val="4472C4">
                    <a:lumMod val="75000"/>
                  </a:srgbClr>
                </a:solidFill>
                <a:latin typeface="Lato" panose="020F0502020204030203" pitchFamily="34" charset="0"/>
                <a:ea typeface="Lato" panose="020F0502020204030203" pitchFamily="34" charset="0"/>
                <a:cs typeface="Lato" panose="020F0502020204030203" pitchFamily="34" charset="0"/>
              </a:rPr>
              <a:t>Bells are made from an alloy of copper and tin and are arranged in the tower down the musical scale from the smallest (called the 'treble') to the biggest ('tenor') which has the lowest note.  The average tenor weight is 510kg, although they can weigh up to 4,200kg - the weight of a car.  Bells are hung within a wooden or steel frame and attached to a wheel.  For English change ringing they rotate through 360 degrees, with the 'clapper' (piece of metal) striking the inside of the bell at the end of the swing to sound the note.  </a:t>
            </a:r>
          </a:p>
          <a:p>
            <a:pPr marL="0" indent="0">
              <a:buNone/>
            </a:pPr>
            <a:r>
              <a:rPr lang="en-GB" sz="900" dirty="0">
                <a:solidFill>
                  <a:srgbClr val="4472C4">
                    <a:lumMod val="75000"/>
                  </a:srgbClr>
                </a:solidFill>
                <a:latin typeface="Lato" panose="020F0502020204030203" pitchFamily="34" charset="0"/>
                <a:ea typeface="Lato" panose="020F0502020204030203" pitchFamily="34" charset="0"/>
                <a:cs typeface="Lato" panose="020F0502020204030203" pitchFamily="34" charset="0"/>
              </a:rPr>
              <a:t>A special feature of English bells is that they have a 'stay' which allows them to pause in an up-right position.  This means the ringer can control when they strike by pulling them from this 'set' position to swing at the correct time.  Within the frame, the bell pivots on the </a:t>
            </a:r>
            <a:r>
              <a:rPr lang="en-GB" sz="900" dirty="0" err="1">
                <a:solidFill>
                  <a:srgbClr val="4472C4">
                    <a:lumMod val="75000"/>
                  </a:srgbClr>
                </a:solidFill>
                <a:latin typeface="Lato" panose="020F0502020204030203" pitchFamily="34" charset="0"/>
                <a:ea typeface="Lato" panose="020F0502020204030203" pitchFamily="34" charset="0"/>
                <a:cs typeface="Lato" panose="020F0502020204030203" pitchFamily="34" charset="0"/>
              </a:rPr>
              <a:t>gudgeon</a:t>
            </a:r>
            <a:r>
              <a:rPr lang="en-GB" sz="900" dirty="0">
                <a:solidFill>
                  <a:srgbClr val="4472C4">
                    <a:lumMod val="75000"/>
                  </a:srgbClr>
                </a:solidFill>
                <a:latin typeface="Lato" panose="020F0502020204030203" pitchFamily="34" charset="0"/>
                <a:ea typeface="Lato" panose="020F0502020204030203" pitchFamily="34" charset="0"/>
                <a:cs typeface="Lato" panose="020F0502020204030203" pitchFamily="34" charset="0"/>
              </a:rPr>
              <a:t> as it swings, while the clapper strikes the inside of the bell to make the noise.  The rope wraps around the wheel which it is what the ringer below uses to control the bell's swing.</a:t>
            </a:r>
          </a:p>
          <a:p>
            <a:pPr marL="0" indent="0">
              <a:buNone/>
            </a:pPr>
            <a:endParaRPr lang="en-GB" dirty="0">
              <a:solidFill>
                <a:schemeClr val="accent1">
                  <a:lumMod val="75000"/>
                </a:schemeClr>
              </a:solidFill>
            </a:endParaRP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2</a:t>
            </a:fld>
            <a:endParaRPr lang="en-GB"/>
          </a:p>
        </p:txBody>
      </p:sp>
    </p:spTree>
    <p:extLst>
      <p:ext uri="{BB962C8B-B14F-4D97-AF65-F5344CB8AC3E}">
        <p14:creationId xmlns:p14="http://schemas.microsoft.com/office/powerpoint/2010/main" val="315673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An illustration of a bell in the ‘down’ position, showing all the different parts that make up the mechanism.  The ‘stay’ and ‘slider’ are the key parts that enable the English-style of Change Ringing.</a:t>
            </a: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3</a:t>
            </a:fld>
            <a:endParaRPr lang="en-GB"/>
          </a:p>
        </p:txBody>
      </p:sp>
    </p:spTree>
    <p:extLst>
      <p:ext uri="{BB962C8B-B14F-4D97-AF65-F5344CB8AC3E}">
        <p14:creationId xmlns:p14="http://schemas.microsoft.com/office/powerpoint/2010/main" val="341576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Bells are tuned to one particular note, despite actually producing a range of notes at the same time called harmonics; all of which can be tuned accurately at the time of manufacture.  They are tuned by slowly carving metal from the inside of the bell as it is spun round on a special machine.</a:t>
            </a:r>
          </a:p>
          <a:p>
            <a:pPr marL="0" indent="0">
              <a:buNone/>
            </a:pPr>
            <a:endPar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Bells have been made, or 'cast', in Britain for hundreds of years and, whilst being refined, the process has changed little.  Moulds are made of the bells before molten metal is poured in and left to cool.  The bells are left to cool for several days, often in pits as has been done for centuries.  There are two bell foundries remaining in the UK and it is possible to visit them and have tours of their premises – sometimes even see a casting.</a:t>
            </a:r>
          </a:p>
          <a:p>
            <a:pPr marL="0" indent="0">
              <a:buNone/>
            </a:pPr>
            <a:endPar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John Taylor &amp; Co, Loughborough </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hlinkClick r:id="rId3"/>
              </a:rPr>
              <a:t>www.taylorbells.co.uk</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a:t>
            </a:r>
          </a:p>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Whitechapel Bell Foundry, London </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hlinkClick r:id="rId4"/>
              </a:rPr>
              <a:t>www.whitechapelbellfoundry.co.uk</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a:t>
            </a:r>
          </a:p>
          <a:p>
            <a:pPr marL="0" indent="0">
              <a:buNone/>
            </a:pPr>
            <a:endParaRPr lang="en-GB" dirty="0"/>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5</a:t>
            </a:fld>
            <a:endParaRPr lang="en-GB"/>
          </a:p>
        </p:txBody>
      </p:sp>
    </p:spTree>
    <p:extLst>
      <p:ext uri="{BB962C8B-B14F-4D97-AF65-F5344CB8AC3E}">
        <p14:creationId xmlns:p14="http://schemas.microsoft.com/office/powerpoint/2010/main" val="3040010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Change ringing is where each time the bells ring they ring in a different order – and this is achieved by pairs of bells changing place in the order they strike.  The challenge is to ensure that no ‘change’ is repeated.  Here are a few changes on eight bells starting in ‘Rounds’ from the highest pitch and lightest bell (1) to the lowest pitch and heaviest bell (8) - 12345678.  With pairs of bells changing place each time three new changes are rung.</a:t>
            </a: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9</a:t>
            </a:fld>
            <a:endParaRPr lang="en-GB"/>
          </a:p>
        </p:txBody>
      </p:sp>
    </p:spTree>
    <p:extLst>
      <p:ext uri="{BB962C8B-B14F-4D97-AF65-F5344CB8AC3E}">
        <p14:creationId xmlns:p14="http://schemas.microsoft.com/office/powerpoint/2010/main" val="504187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next example (shown) is called Plain Hunt Minor - where 6 bells ring 12 changes beginning and ending in rounds.  Ringers do not learn the order the bells ring in each time but the position or place that they have to ring.  They do this by memorising the ‘pattern’ or line that the movement of their bell from place to place produces.</a:t>
            </a:r>
          </a:p>
          <a:p>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10</a:t>
            </a:fld>
            <a:endParaRPr lang="en-GB"/>
          </a:p>
        </p:txBody>
      </p:sp>
    </p:spTree>
    <p:extLst>
      <p:ext uri="{BB962C8B-B14F-4D97-AF65-F5344CB8AC3E}">
        <p14:creationId xmlns:p14="http://schemas.microsoft.com/office/powerpoint/2010/main" val="2203249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patterns to remember can be relatively simple, but can also get very long and complicated – even stretching across multiple book pages.</a:t>
            </a:r>
          </a:p>
          <a:p>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Each ‘method’ will have its own musical qualities and there are thousands of them.  If you ring a full Peal in a new method – usually lasting around 3 hours and comprising around 5,000 changes – you are able to name it yourself.  Traditionally most are named after places and counties but some are named after months of the year, flowers, elements, people, TV characters – almost anything!</a:t>
            </a:r>
          </a:p>
        </p:txBody>
      </p:sp>
      <p:sp>
        <p:nvSpPr>
          <p:cNvPr id="4" name="Slide Number Placeholder 3"/>
          <p:cNvSpPr>
            <a:spLocks noGrp="1"/>
          </p:cNvSpPr>
          <p:nvPr>
            <p:ph type="sldNum" sz="quarter" idx="10"/>
          </p:nvPr>
        </p:nvSpPr>
        <p:spPr/>
        <p:txBody>
          <a:bodyPr/>
          <a:lstStyle/>
          <a:p>
            <a:fld id="{15754557-5BC7-41BB-B6EB-AA07D35F4A8E}" type="slidenum">
              <a:rPr lang="en-GB" smtClean="0"/>
              <a:t>12</a:t>
            </a:fld>
            <a:endParaRPr lang="en-GB"/>
          </a:p>
        </p:txBody>
      </p:sp>
    </p:spTree>
    <p:extLst>
      <p:ext uri="{BB962C8B-B14F-4D97-AF65-F5344CB8AC3E}">
        <p14:creationId xmlns:p14="http://schemas.microsoft.com/office/powerpoint/2010/main" val="2138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peal is a piece of ringing which generally lasts c 3 hours (the time can vary dependent on the size of the bells).  A quarter peal therefore lasts c 45 minutes.  You can see here how peals and quarter peals are recorded, and many people use a database run by the Ringing World called ‘</a:t>
            </a:r>
            <a:r>
              <a:rPr lang="en-GB" dirty="0" err="1"/>
              <a:t>Bellboard</a:t>
            </a:r>
            <a:r>
              <a:rPr lang="en-GB" dirty="0"/>
              <a:t>’ to do this.  The numbers represent the bells, from lightest (1) to heaviest (8).  Often the weight of the heaviest bell is also noted.</a:t>
            </a:r>
          </a:p>
        </p:txBody>
      </p:sp>
      <p:sp>
        <p:nvSpPr>
          <p:cNvPr id="4" name="Slide Number Placeholder 3"/>
          <p:cNvSpPr>
            <a:spLocks noGrp="1"/>
          </p:cNvSpPr>
          <p:nvPr>
            <p:ph type="sldNum" sz="quarter" idx="10"/>
          </p:nvPr>
        </p:nvSpPr>
        <p:spPr/>
        <p:txBody>
          <a:bodyPr/>
          <a:lstStyle/>
          <a:p>
            <a:fld id="{15754557-5BC7-41BB-B6EB-AA07D35F4A8E}" type="slidenum">
              <a:rPr lang="en-GB" smtClean="0"/>
              <a:t>13</a:t>
            </a:fld>
            <a:endParaRPr lang="en-GB"/>
          </a:p>
        </p:txBody>
      </p:sp>
    </p:spTree>
    <p:extLst>
      <p:ext uri="{BB962C8B-B14F-4D97-AF65-F5344CB8AC3E}">
        <p14:creationId xmlns:p14="http://schemas.microsoft.com/office/powerpoint/2010/main" val="411679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Ringers learn the different pieces of ‘work’ that each bell has to accomplish and in what order, to make up a method or ‘piece of music’. These pieces of work are given names – places, dodges, Stedman whole turns, points, cats ears, coat hangers and so on to allow easy recognition and retention.</a:t>
            </a:r>
            <a:endParaRPr lang="en-GB" dirty="0"/>
          </a:p>
        </p:txBody>
      </p:sp>
      <p:sp>
        <p:nvSpPr>
          <p:cNvPr id="4" name="Slide Number Placeholder 3"/>
          <p:cNvSpPr>
            <a:spLocks noGrp="1"/>
          </p:cNvSpPr>
          <p:nvPr>
            <p:ph type="sldNum" sz="quarter" idx="10"/>
          </p:nvPr>
        </p:nvSpPr>
        <p:spPr/>
        <p:txBody>
          <a:bodyPr/>
          <a:lstStyle/>
          <a:p>
            <a:fld id="{15754557-5BC7-41BB-B6EB-AA07D35F4A8E}" type="slidenum">
              <a:rPr lang="en-GB" smtClean="0"/>
              <a:t>14</a:t>
            </a:fld>
            <a:endParaRPr lang="en-GB"/>
          </a:p>
        </p:txBody>
      </p:sp>
    </p:spTree>
    <p:extLst>
      <p:ext uri="{BB962C8B-B14F-4D97-AF65-F5344CB8AC3E}">
        <p14:creationId xmlns:p14="http://schemas.microsoft.com/office/powerpoint/2010/main" val="160542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r>
              <a:rPr lang="en-US"/>
              <a:t>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754890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3327171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en-US"/>
              <a:t>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14344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2060"/>
                </a:solidFill>
                <a:latin typeface="Lato"/>
              </a:defRPr>
            </a:lvl1pPr>
          </a:lstStyle>
          <a:p>
            <a:r>
              <a:rPr lang="en-US" dirty="0"/>
              <a:t>Click to edit Master title style</a:t>
            </a:r>
            <a:endParaRPr lang="en-GB" dirty="0"/>
          </a:p>
        </p:txBody>
      </p:sp>
      <p:sp>
        <p:nvSpPr>
          <p:cNvPr id="3" name="Content Placeholder 2"/>
          <p:cNvSpPr>
            <a:spLocks noGrp="1"/>
          </p:cNvSpPr>
          <p:nvPr>
            <p:ph idx="1"/>
          </p:nvPr>
        </p:nvSpPr>
        <p:spPr/>
        <p:txBody>
          <a:bodyPr>
            <a:normAutofit/>
          </a:bodyPr>
          <a:lstStyle>
            <a:lvl1pPr>
              <a:defRPr sz="2800">
                <a:solidFill>
                  <a:srgbClr val="002060"/>
                </a:solidFill>
                <a:latin typeface="Lato"/>
              </a:defRPr>
            </a:lvl1pPr>
            <a:lvl2pPr>
              <a:defRPr sz="2000">
                <a:latin typeface="Lato"/>
              </a:defRPr>
            </a:lvl2pPr>
            <a:lvl3pPr>
              <a:defRPr sz="1600">
                <a:latin typeface="Lato"/>
              </a:defRPr>
            </a:lvl3pPr>
            <a:lvl4pPr>
              <a:defRPr sz="1600">
                <a:latin typeface="Lato"/>
              </a:defRPr>
            </a:lvl4pPr>
            <a:lvl5pPr>
              <a:defRPr sz="1600">
                <a:latin typeface="Lato"/>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28650" y="4755832"/>
            <a:ext cx="525780" cy="284797"/>
          </a:xfrm>
        </p:spPr>
        <p:txBody>
          <a:bodyPr/>
          <a:lstStyle/>
          <a:p>
            <a:r>
              <a:rPr lang="en-US"/>
              <a:t>  </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628650" y="4746307"/>
            <a:ext cx="525780" cy="294321"/>
          </a:xfrm>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24776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  </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2370769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r>
              <a:rPr lang="en-US"/>
              <a:t>  </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1245524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r>
              <a:rPr lang="en-US"/>
              <a:t>  </a:t>
            </a:r>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275055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en-US"/>
              <a:t>  </a:t>
            </a:r>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1477743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  </a:t>
            </a:r>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911063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r>
              <a:rPr lang="en-US"/>
              <a:t>  </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3530517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r>
              <a:rPr lang="en-US"/>
              <a:t>  </a:t>
            </a:r>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D0CCE38-A7BA-4467-8B99-9F25199F60C8}" type="slidenum">
              <a:rPr lang="en-GB" smtClean="0"/>
              <a:t>‹#›</a:t>
            </a:fld>
            <a:endParaRPr lang="en-GB"/>
          </a:p>
        </p:txBody>
      </p:sp>
    </p:spTree>
    <p:extLst>
      <p:ext uri="{BB962C8B-B14F-4D97-AF65-F5344CB8AC3E}">
        <p14:creationId xmlns:p14="http://schemas.microsoft.com/office/powerpoint/2010/main" val="251060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39722"/>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r>
              <a:rPr lang="en-US"/>
              <a:t>  </a:t>
            </a:r>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ED0CCE38-A7BA-4467-8B99-9F25199F60C8}" type="slidenum">
              <a:rPr lang="en-GB" smtClean="0"/>
              <a:t>‹#›</a:t>
            </a:fld>
            <a:endParaRPr lang="en-GB"/>
          </a:p>
        </p:txBody>
      </p:sp>
      <p:pic>
        <p:nvPicPr>
          <p:cNvPr id="7" name="Content Placeholder 3"/>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22829" y="4532670"/>
            <a:ext cx="3821171" cy="61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1038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ccbr.org.uk/services/pr/"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364694"/>
            <a:ext cx="6858000" cy="1790700"/>
          </a:xfrm>
        </p:spPr>
        <p:txBody>
          <a:bodyPr/>
          <a:lstStyle/>
          <a:p>
            <a:r>
              <a:rPr lang="en-GB" dirty="0">
                <a:solidFill>
                  <a:schemeClr val="accent1">
                    <a:lumMod val="50000"/>
                  </a:schemeClr>
                </a:solidFill>
                <a:latin typeface="Lato" panose="020F0502020204030203" pitchFamily="34" charset="0"/>
                <a:ea typeface="Lato" panose="020F0502020204030203" pitchFamily="34" charset="0"/>
                <a:cs typeface="Lato" panose="020F0502020204030203" pitchFamily="34" charset="0"/>
              </a:rPr>
              <a:t>The Science of English Bell Ringing </a:t>
            </a:r>
          </a:p>
        </p:txBody>
      </p:sp>
      <p:sp>
        <p:nvSpPr>
          <p:cNvPr id="3" name="Subtitle 2"/>
          <p:cNvSpPr>
            <a:spLocks noGrp="1"/>
          </p:cNvSpPr>
          <p:nvPr>
            <p:ph type="subTitle" idx="1"/>
          </p:nvPr>
        </p:nvSpPr>
        <p:spPr>
          <a:xfrm>
            <a:off x="1143000" y="2247314"/>
            <a:ext cx="6938889" cy="1422969"/>
          </a:xfrm>
        </p:spPr>
        <p:txBody>
          <a:bodyPr>
            <a:normAutofit fontScale="77500" lnSpcReduction="20000"/>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t>
            </a:r>
            <a:r>
              <a:rPr lang="en-GB" i="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Art of Change ringing is Peculiar to the English, and like most English peculiarities unintelligible to the rest of the world.  To the English Campanologist the playing of tunes is considered a childish game, the proper use of bells is to work out mathematical permutations and combinations.’’ </a:t>
            </a:r>
          </a:p>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Dorothy L Sayers</a:t>
            </a:r>
          </a:p>
          <a:p>
            <a:endPar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With thanks to and acknowledgment of the </a:t>
            </a:r>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ssociation of </a:t>
            </a:r>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R</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inging </a:t>
            </a:r>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eachers</a:t>
            </a:r>
          </a:p>
          <a:p>
            <a:endParaRPr lang="en-GB" dirty="0">
              <a:solidFill>
                <a:schemeClr val="accent1">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43350"/>
            <a:ext cx="9144000" cy="12001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8318" y="3442180"/>
            <a:ext cx="1535682" cy="456206"/>
          </a:xfrm>
          <a:prstGeom prst="rect">
            <a:avLst/>
          </a:prstGeom>
        </p:spPr>
      </p:pic>
    </p:spTree>
    <p:extLst>
      <p:ext uri="{BB962C8B-B14F-4D97-AF65-F5344CB8AC3E}">
        <p14:creationId xmlns:p14="http://schemas.microsoft.com/office/powerpoint/2010/main" val="2837453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28650" y="1369219"/>
            <a:ext cx="5977890" cy="3263504"/>
          </a:xfrm>
        </p:spPr>
        <p:txBody>
          <a:bodyPr/>
          <a:lstStyle/>
          <a:p>
            <a:pPr marL="0" indent="0">
              <a:buNone/>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2. Ringing more changes</a:t>
            </a:r>
          </a:p>
          <a:p>
            <a:pPr marL="0" indent="0">
              <a:buNone/>
            </a:pPr>
            <a:endParaRPr lang="en-GB" sz="18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a:p>
            <a:pPr marL="0" indent="0">
              <a:buNone/>
            </a:pPr>
            <a:endParaRPr lang="en-GB" dirty="0">
              <a:solidFill>
                <a:schemeClr val="accent1">
                  <a:lumMod val="75000"/>
                </a:schemeClr>
              </a:solidFill>
            </a:endParaRPr>
          </a:p>
        </p:txBody>
      </p:sp>
      <p:pic>
        <p:nvPicPr>
          <p:cNvPr id="2" name="Picture 1"/>
          <p:cNvPicPr>
            <a:picLocks noChangeAspect="1"/>
          </p:cNvPicPr>
          <p:nvPr/>
        </p:nvPicPr>
        <p:blipFill>
          <a:blip r:embed="rId3"/>
          <a:stretch>
            <a:fillRect/>
          </a:stretch>
        </p:blipFill>
        <p:spPr>
          <a:xfrm>
            <a:off x="6737367" y="1020787"/>
            <a:ext cx="1352452" cy="2922563"/>
          </a:xfrm>
          <a:prstGeom prst="rect">
            <a:avLst/>
          </a:prstGeom>
        </p:spPr>
      </p:pic>
      <p:sp>
        <p:nvSpPr>
          <p:cNvPr id="3" name="Slide Number Placeholder 2"/>
          <p:cNvSpPr>
            <a:spLocks noGrp="1"/>
          </p:cNvSpPr>
          <p:nvPr>
            <p:ph type="sldNum" sz="quarter" idx="12"/>
          </p:nvPr>
        </p:nvSpPr>
        <p:spPr/>
        <p:txBody>
          <a:bodyPr/>
          <a:lstStyle/>
          <a:p>
            <a:fld id="{ED0CCE38-A7BA-4467-8B99-9F25199F60C8}" type="slidenum">
              <a:rPr lang="en-GB" smtClean="0"/>
              <a:t>10</a:t>
            </a:fld>
            <a:endParaRPr lang="en-GB"/>
          </a:p>
        </p:txBody>
      </p:sp>
    </p:spTree>
    <p:extLst>
      <p:ext uri="{BB962C8B-B14F-4D97-AF65-F5344CB8AC3E}">
        <p14:creationId xmlns:p14="http://schemas.microsoft.com/office/powerpoint/2010/main" val="4120322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1795"/>
            <a:ext cx="7886700" cy="994172"/>
          </a:xfrm>
        </p:spPr>
        <p:txBody>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Plain Hunt Minor:</a:t>
            </a:r>
          </a:p>
        </p:txBody>
      </p:sp>
      <p:pic>
        <p:nvPicPr>
          <p:cNvPr id="5" name="07-Plain-Hunt-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93447" y="1065213"/>
            <a:ext cx="4894263" cy="3262312"/>
          </a:xfrm>
        </p:spPr>
      </p:pic>
    </p:spTree>
    <p:extLst>
      <p:ext uri="{BB962C8B-B14F-4D97-AF65-F5344CB8AC3E}">
        <p14:creationId xmlns:p14="http://schemas.microsoft.com/office/powerpoint/2010/main" val="2267363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solidFill>
                  <a:schemeClr val="accent1">
                    <a:lumMod val="75000"/>
                  </a:schemeClr>
                </a:solidFill>
              </a:rPr>
              <a:t>How easy?</a:t>
            </a:r>
          </a:p>
        </p:txBody>
      </p:sp>
      <p:sp>
        <p:nvSpPr>
          <p:cNvPr id="5" name="Content Placeholder 4"/>
          <p:cNvSpPr>
            <a:spLocks noGrp="1"/>
          </p:cNvSpPr>
          <p:nvPr>
            <p:ph idx="1"/>
          </p:nvPr>
        </p:nvSpPr>
        <p:spPr/>
        <p:txBody>
          <a:bodyPr/>
          <a:lstStyle/>
          <a:p>
            <a:r>
              <a:rPr lang="en-GB" dirty="0">
                <a:solidFill>
                  <a:schemeClr val="accent1">
                    <a:lumMod val="75000"/>
                  </a:schemeClr>
                </a:solidFill>
              </a:rPr>
              <a:t>Quite easy</a:t>
            </a:r>
          </a:p>
          <a:p>
            <a:endParaRPr lang="en-GB" dirty="0"/>
          </a:p>
          <a:p>
            <a:endParaRPr lang="en-GB" dirty="0"/>
          </a:p>
          <a:p>
            <a:r>
              <a:rPr lang="en-GB" dirty="0">
                <a:solidFill>
                  <a:schemeClr val="accent1">
                    <a:lumMod val="75000"/>
                  </a:schemeClr>
                </a:solidFill>
              </a:rPr>
              <a:t>Not so easy</a:t>
            </a:r>
          </a:p>
        </p:txBody>
      </p:sp>
      <p:pic>
        <p:nvPicPr>
          <p:cNvPr id="2" name="Picture 1"/>
          <p:cNvPicPr>
            <a:picLocks noChangeAspect="1"/>
          </p:cNvPicPr>
          <p:nvPr/>
        </p:nvPicPr>
        <p:blipFill>
          <a:blip r:embed="rId3"/>
          <a:stretch>
            <a:fillRect/>
          </a:stretch>
        </p:blipFill>
        <p:spPr>
          <a:xfrm>
            <a:off x="2612074" y="1122505"/>
            <a:ext cx="1217096" cy="927563"/>
          </a:xfrm>
          <a:prstGeom prst="rect">
            <a:avLst/>
          </a:prstGeom>
        </p:spPr>
      </p:pic>
      <p:pic>
        <p:nvPicPr>
          <p:cNvPr id="3" name="Picture 2"/>
          <p:cNvPicPr>
            <a:picLocks noChangeAspect="1"/>
          </p:cNvPicPr>
          <p:nvPr/>
        </p:nvPicPr>
        <p:blipFill>
          <a:blip r:embed="rId4"/>
          <a:stretch>
            <a:fillRect/>
          </a:stretch>
        </p:blipFill>
        <p:spPr>
          <a:xfrm>
            <a:off x="3115231" y="2420677"/>
            <a:ext cx="713939" cy="1411805"/>
          </a:xfrm>
          <a:prstGeom prst="rect">
            <a:avLst/>
          </a:prstGeom>
        </p:spPr>
      </p:pic>
      <p:sp>
        <p:nvSpPr>
          <p:cNvPr id="6" name="Slide Number Placeholder 5"/>
          <p:cNvSpPr>
            <a:spLocks noGrp="1"/>
          </p:cNvSpPr>
          <p:nvPr>
            <p:ph type="sldNum" sz="quarter" idx="12"/>
          </p:nvPr>
        </p:nvSpPr>
        <p:spPr/>
        <p:txBody>
          <a:bodyPr/>
          <a:lstStyle/>
          <a:p>
            <a:fld id="{ED0CCE38-A7BA-4467-8B99-9F25199F60C8}" type="slidenum">
              <a:rPr lang="en-GB" smtClean="0"/>
              <a:t>12</a:t>
            </a:fld>
            <a:endParaRPr lang="en-GB"/>
          </a:p>
        </p:txBody>
      </p:sp>
    </p:spTree>
    <p:extLst>
      <p:ext uri="{BB962C8B-B14F-4D97-AF65-F5344CB8AC3E}">
        <p14:creationId xmlns:p14="http://schemas.microsoft.com/office/powerpoint/2010/main" val="1163803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solidFill>
                  <a:schemeClr val="accent1">
                    <a:lumMod val="75000"/>
                  </a:schemeClr>
                </a:solidFill>
              </a:rPr>
              <a:t>Traditional reporting of peals/quarter peals</a:t>
            </a:r>
          </a:p>
        </p:txBody>
      </p:sp>
      <p:sp>
        <p:nvSpPr>
          <p:cNvPr id="6" name="Content Placeholder 5"/>
          <p:cNvSpPr>
            <a:spLocks noGrp="1"/>
          </p:cNvSpPr>
          <p:nvPr>
            <p:ph idx="1"/>
          </p:nvPr>
        </p:nvSpPr>
        <p:spPr>
          <a:xfrm>
            <a:off x="628650" y="1369218"/>
            <a:ext cx="7886700" cy="3522821"/>
          </a:xfrm>
        </p:spPr>
        <p:txBody>
          <a:bodyPr>
            <a:normAutofit fontScale="92500" lnSpcReduction="20000"/>
          </a:bodyPr>
          <a:lstStyle/>
          <a:p>
            <a:pPr marL="0" indent="0" algn="ctr">
              <a:buNone/>
            </a:pPr>
            <a:r>
              <a:rPr lang="en-GB" sz="1600" b="1" dirty="0">
                <a:solidFill>
                  <a:srgbClr val="222222"/>
                </a:solidFill>
                <a:latin typeface="Lato" panose="020F0502020204030203" pitchFamily="34" charset="0"/>
                <a:ea typeface="Lato" panose="020F0502020204030203" pitchFamily="34" charset="0"/>
                <a:cs typeface="Lato" panose="020F0502020204030203" pitchFamily="34" charset="0"/>
              </a:rPr>
              <a:t>Salisbury Diocesan Guild</a:t>
            </a:r>
          </a:p>
          <a:p>
            <a:pPr marL="0" indent="0" algn="ctr">
              <a:buNone/>
            </a:pPr>
            <a:r>
              <a:rPr lang="en-GB" sz="1600" b="1" dirty="0">
                <a:solidFill>
                  <a:srgbClr val="222222"/>
                </a:solidFill>
                <a:latin typeface="Lato" panose="020F0502020204030203" pitchFamily="34" charset="0"/>
                <a:ea typeface="Lato" panose="020F0502020204030203" pitchFamily="34" charset="0"/>
                <a:cs typeface="Lato" panose="020F0502020204030203" pitchFamily="34" charset="0"/>
              </a:rPr>
              <a:t>Swanage</a:t>
            </a: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 Dorset</a:t>
            </a:r>
          </a:p>
          <a:p>
            <a:pPr marL="0" indent="0" algn="ctr">
              <a:buNone/>
            </a:pP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St Mary the Virgin</a:t>
            </a:r>
          </a:p>
          <a:p>
            <a:pPr marL="0" indent="0" algn="ctr">
              <a:buNone/>
            </a:pP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Sunday, 16 November 2014 in 44 mins</a:t>
            </a:r>
          </a:p>
          <a:p>
            <a:pPr marL="0" indent="0" algn="ctr">
              <a:buNone/>
            </a:pPr>
            <a:r>
              <a:rPr lang="en-GB" sz="1600" b="1" dirty="0">
                <a:solidFill>
                  <a:srgbClr val="3366FF"/>
                </a:solidFill>
                <a:latin typeface="Lato" panose="020F0502020204030203" pitchFamily="34" charset="0"/>
                <a:ea typeface="Lato" panose="020F0502020204030203" pitchFamily="34" charset="0"/>
                <a:cs typeface="Lato" panose="020F0502020204030203" pitchFamily="34" charset="0"/>
              </a:rPr>
              <a:t>1250 Spliced Magic Roundabout Surprise Major</a:t>
            </a:r>
          </a:p>
          <a:p>
            <a:pPr marL="0" indent="0" algn="ctr">
              <a:buNone/>
            </a:pP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5 Methods - </a:t>
            </a:r>
            <a:r>
              <a:rPr lang="en-GB" sz="1600" b="1" dirty="0">
                <a:solidFill>
                  <a:srgbClr val="222222"/>
                </a:solidFill>
                <a:latin typeface="Lato" panose="020F0502020204030203" pitchFamily="34" charset="0"/>
                <a:ea typeface="Lato" panose="020F0502020204030203" pitchFamily="34" charset="0"/>
                <a:cs typeface="Lato" panose="020F0502020204030203" pitchFamily="34" charset="0"/>
              </a:rPr>
              <a:t>Florence, Dougal, Mr Rusty, Zebedee and Dylan</a:t>
            </a: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a:t>
            </a:r>
          </a:p>
          <a:p>
            <a:pPr marL="0" indent="0" algn="ctr">
              <a:buNone/>
            </a:pPr>
            <a:r>
              <a:rPr lang="en-GB" sz="1600" dirty="0">
                <a:solidFill>
                  <a:srgbClr val="222222"/>
                </a:solidFill>
                <a:latin typeface="Lato" panose="020F0502020204030203" pitchFamily="34" charset="0"/>
                <a:ea typeface="Lato" panose="020F0502020204030203" pitchFamily="34" charset="0"/>
                <a:cs typeface="Lato" panose="020F0502020204030203" pitchFamily="34" charset="0"/>
              </a:rPr>
              <a:t>Composed by Phil Miles</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1 Bini Miles</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2 Sally Jenkins</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3 Rachael Rutter</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4 Eddie Dicken</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5 Linda Hough</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6 Matthew Pike</a:t>
            </a:r>
          </a:p>
          <a:p>
            <a:pPr marL="3406775" lvl="8">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7 Angie Jasper</a:t>
            </a:r>
          </a:p>
          <a:p>
            <a:pPr marL="3235325" lvl="8" indent="0">
              <a:buNone/>
            </a:pPr>
            <a:r>
              <a:rPr lang="en-GB" dirty="0">
                <a:solidFill>
                  <a:srgbClr val="222222"/>
                </a:solidFill>
                <a:latin typeface="Lato" panose="020F0502020204030203" pitchFamily="34" charset="0"/>
                <a:ea typeface="Lato" panose="020F0502020204030203" pitchFamily="34" charset="0"/>
                <a:cs typeface="Lato" panose="020F0502020204030203" pitchFamily="34" charset="0"/>
              </a:rPr>
              <a:t>8 Phil Miles (</a:t>
            </a:r>
            <a:r>
              <a:rPr lang="en-GB" sz="1300" dirty="0">
                <a:solidFill>
                  <a:srgbClr val="222222"/>
                </a:solidFill>
                <a:latin typeface="Lato" panose="020F0502020204030203" pitchFamily="34" charset="0"/>
                <a:ea typeface="Lato" panose="020F0502020204030203" pitchFamily="34" charset="0"/>
                <a:cs typeface="Lato" panose="020F0502020204030203" pitchFamily="34" charset="0"/>
              </a:rPr>
              <a:t>Conductor)</a:t>
            </a:r>
            <a:endParaRPr lang="en-GB" sz="13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3" name="Slide Number Placeholder 2"/>
          <p:cNvSpPr>
            <a:spLocks noGrp="1"/>
          </p:cNvSpPr>
          <p:nvPr>
            <p:ph type="sldNum" sz="quarter" idx="12"/>
          </p:nvPr>
        </p:nvSpPr>
        <p:spPr/>
        <p:txBody>
          <a:bodyPr/>
          <a:lstStyle/>
          <a:p>
            <a:fld id="{ED0CCE38-A7BA-4467-8B99-9F25199F60C8}" type="slidenum">
              <a:rPr lang="en-GB" smtClean="0"/>
              <a:t>13</a:t>
            </a:fld>
            <a:endParaRPr lang="en-GB"/>
          </a:p>
        </p:txBody>
      </p:sp>
    </p:spTree>
    <p:extLst>
      <p:ext uri="{BB962C8B-B14F-4D97-AF65-F5344CB8AC3E}">
        <p14:creationId xmlns:p14="http://schemas.microsoft.com/office/powerpoint/2010/main" val="924007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05032"/>
            <a:ext cx="7886700" cy="994172"/>
          </a:xfrm>
        </p:spPr>
        <p:txBody>
          <a:bodyPr>
            <a:noAutofit/>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Different ways of learning parts which comprise ‘methods’:</a:t>
            </a:r>
          </a:p>
        </p:txBody>
      </p:sp>
      <p:pic>
        <p:nvPicPr>
          <p:cNvPr id="2" name="Content Placeholder 1"/>
          <p:cNvPicPr>
            <a:picLocks noGrp="1" noChangeAspect="1"/>
          </p:cNvPicPr>
          <p:nvPr>
            <p:ph idx="1"/>
          </p:nvPr>
        </p:nvPicPr>
        <p:blipFill>
          <a:blip r:embed="rId3"/>
          <a:stretch>
            <a:fillRect/>
          </a:stretch>
        </p:blipFill>
        <p:spPr>
          <a:xfrm>
            <a:off x="1041005" y="1157214"/>
            <a:ext cx="2039825" cy="2728125"/>
          </a:xfrm>
          <a:prstGeom prst="rect">
            <a:avLst/>
          </a:prstGeom>
        </p:spPr>
      </p:pic>
      <p:pic>
        <p:nvPicPr>
          <p:cNvPr id="3" name="Picture 2"/>
          <p:cNvPicPr>
            <a:picLocks noChangeAspect="1"/>
          </p:cNvPicPr>
          <p:nvPr/>
        </p:nvPicPr>
        <p:blipFill>
          <a:blip r:embed="rId4"/>
          <a:stretch>
            <a:fillRect/>
          </a:stretch>
        </p:blipFill>
        <p:spPr>
          <a:xfrm>
            <a:off x="5652395" y="1157214"/>
            <a:ext cx="1468674" cy="2591719"/>
          </a:xfrm>
          <a:prstGeom prst="rect">
            <a:avLst/>
          </a:prstGeom>
        </p:spPr>
      </p:pic>
      <p:sp>
        <p:nvSpPr>
          <p:cNvPr id="4" name="Slide Number Placeholder 3"/>
          <p:cNvSpPr>
            <a:spLocks noGrp="1"/>
          </p:cNvSpPr>
          <p:nvPr>
            <p:ph type="sldNum" sz="quarter" idx="12"/>
          </p:nvPr>
        </p:nvSpPr>
        <p:spPr/>
        <p:txBody>
          <a:bodyPr/>
          <a:lstStyle/>
          <a:p>
            <a:fld id="{ED0CCE38-A7BA-4467-8B99-9F25199F60C8}" type="slidenum">
              <a:rPr lang="en-GB" smtClean="0"/>
              <a:t>14</a:t>
            </a:fld>
            <a:endParaRPr lang="en-GB"/>
          </a:p>
        </p:txBody>
      </p:sp>
    </p:spTree>
    <p:extLst>
      <p:ext uri="{BB962C8B-B14F-4D97-AF65-F5344CB8AC3E}">
        <p14:creationId xmlns:p14="http://schemas.microsoft.com/office/powerpoint/2010/main" val="3146483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32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number of unique changes which can be rung on different numbers of bells:</a:t>
            </a:r>
          </a:p>
        </p:txBody>
      </p:sp>
      <p:sp>
        <p:nvSpPr>
          <p:cNvPr id="2" name="Slide Number Placeholder 1"/>
          <p:cNvSpPr>
            <a:spLocks noGrp="1"/>
          </p:cNvSpPr>
          <p:nvPr>
            <p:ph type="sldNum" sz="quarter" idx="12"/>
          </p:nvPr>
        </p:nvSpPr>
        <p:spPr/>
        <p:txBody>
          <a:bodyPr/>
          <a:lstStyle/>
          <a:p>
            <a:fld id="{ED0CCE38-A7BA-4467-8B99-9F25199F60C8}" type="slidenum">
              <a:rPr lang="en-GB" smtClean="0"/>
              <a:t>15</a:t>
            </a:fld>
            <a:endParaRPr lang="en-GB"/>
          </a:p>
        </p:txBody>
      </p:sp>
      <p:pic>
        <p:nvPicPr>
          <p:cNvPr id="112" name="Picture 111"/>
          <p:cNvPicPr>
            <a:picLocks noChangeAspect="1"/>
          </p:cNvPicPr>
          <p:nvPr/>
        </p:nvPicPr>
        <p:blipFill>
          <a:blip r:embed="rId3"/>
          <a:stretch>
            <a:fillRect/>
          </a:stretch>
        </p:blipFill>
        <p:spPr>
          <a:xfrm>
            <a:off x="891540" y="1409553"/>
            <a:ext cx="4093965" cy="2916787"/>
          </a:xfrm>
          <a:prstGeom prst="rect">
            <a:avLst/>
          </a:prstGeom>
        </p:spPr>
      </p:pic>
      <p:sp>
        <p:nvSpPr>
          <p:cNvPr id="113" name="TextBox 112"/>
          <p:cNvSpPr txBox="1"/>
          <p:nvPr/>
        </p:nvSpPr>
        <p:spPr>
          <a:xfrm>
            <a:off x="5595582" y="1665027"/>
            <a:ext cx="2523983" cy="1815882"/>
          </a:xfrm>
          <a:prstGeom prst="rect">
            <a:avLst/>
          </a:prstGeom>
          <a:noFill/>
        </p:spPr>
        <p:txBody>
          <a:bodyPr wrap="square" rtlCol="0">
            <a:spAutoFit/>
          </a:bodyPr>
          <a:lstStyle/>
          <a:p>
            <a:r>
              <a:rPr lang="en-GB" dirty="0">
                <a:latin typeface="Lato" panose="020F0502020204030203" pitchFamily="34" charset="0"/>
                <a:ea typeface="Lato" panose="020F0502020204030203" pitchFamily="34" charset="0"/>
                <a:cs typeface="Lato" panose="020F0502020204030203" pitchFamily="34" charset="0"/>
              </a:rPr>
              <a:t>A peal of 5,040 changes may take between 2.5 and 3.5 hours, depending on the weight of the bells.  If you were to try and ring all the possible changes on 12 bells it might take  25 years or more!</a:t>
            </a:r>
          </a:p>
        </p:txBody>
      </p:sp>
    </p:spTree>
    <p:extLst>
      <p:ext uri="{BB962C8B-B14F-4D97-AF65-F5344CB8AC3E}">
        <p14:creationId xmlns:p14="http://schemas.microsoft.com/office/powerpoint/2010/main" val="770737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
            <a:ext cx="7886700" cy="994172"/>
          </a:xfrm>
        </p:spPr>
        <p:txBody>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Simulators</a:t>
            </a:r>
          </a:p>
        </p:txBody>
      </p:sp>
      <p:sp>
        <p:nvSpPr>
          <p:cNvPr id="6" name="Content Placeholder 5"/>
          <p:cNvSpPr>
            <a:spLocks noGrp="1"/>
          </p:cNvSpPr>
          <p:nvPr>
            <p:ph idx="1"/>
          </p:nvPr>
        </p:nvSpPr>
        <p:spPr>
          <a:xfrm>
            <a:off x="628650" y="1019890"/>
            <a:ext cx="7886700" cy="3263504"/>
          </a:xfrm>
        </p:spPr>
        <p:txBody>
          <a:bodyPr>
            <a:normAutofit/>
          </a:bodyPr>
          <a:lstStyle/>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Clappers tied</a:t>
            </a:r>
          </a:p>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Bells silent</a:t>
            </a:r>
          </a:p>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Sensors detect bell swing</a:t>
            </a:r>
          </a:p>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Sound heard only inside or on earphones</a:t>
            </a:r>
          </a:p>
          <a:p>
            <a:pPr>
              <a:buFont typeface="Arial" charset="0"/>
              <a:buChar char="•"/>
            </a:pP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Public not disturbed!</a:t>
            </a:r>
          </a:p>
          <a:p>
            <a:pPr>
              <a:buFont typeface="Arial" charset="0"/>
              <a:buChar char="•"/>
            </a:pPr>
            <a:endPar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4" name="Content Placeholder 1"/>
          <p:cNvPicPr>
            <a:picLocks noChangeAspect="1"/>
          </p:cNvPicPr>
          <p:nvPr/>
        </p:nvPicPr>
        <p:blipFill>
          <a:blip r:embed="rId3"/>
          <a:stretch>
            <a:fillRect/>
          </a:stretch>
        </p:blipFill>
        <p:spPr>
          <a:xfrm>
            <a:off x="5550269" y="571500"/>
            <a:ext cx="2438421" cy="1497330"/>
          </a:xfrm>
          <a:prstGeom prst="rect">
            <a:avLst/>
          </a:prstGeom>
        </p:spPr>
      </p:pic>
      <p:sp>
        <p:nvSpPr>
          <p:cNvPr id="2" name="Slide Number Placeholder 1"/>
          <p:cNvSpPr>
            <a:spLocks noGrp="1"/>
          </p:cNvSpPr>
          <p:nvPr>
            <p:ph type="sldNum" sz="quarter" idx="12"/>
          </p:nvPr>
        </p:nvSpPr>
        <p:spPr/>
        <p:txBody>
          <a:bodyPr/>
          <a:lstStyle/>
          <a:p>
            <a:fld id="{ED0CCE38-A7BA-4467-8B99-9F25199F60C8}" type="slidenum">
              <a:rPr lang="en-GB" smtClean="0"/>
              <a:t>16</a:t>
            </a:fld>
            <a:endParaRPr lang="en-GB"/>
          </a:p>
        </p:txBody>
      </p:sp>
    </p:spTree>
    <p:extLst>
      <p:ext uri="{BB962C8B-B14F-4D97-AF65-F5344CB8AC3E}">
        <p14:creationId xmlns:p14="http://schemas.microsoft.com/office/powerpoint/2010/main" val="11672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rPr>
              <a:t>Safety rules……..</a:t>
            </a:r>
            <a:r>
              <a:rPr lang="en-GB" dirty="0"/>
              <a:t>	</a:t>
            </a:r>
          </a:p>
        </p:txBody>
      </p:sp>
      <p:sp>
        <p:nvSpPr>
          <p:cNvPr id="3" name="Content Placeholder 2"/>
          <p:cNvSpPr>
            <a:spLocks noGrp="1"/>
          </p:cNvSpPr>
          <p:nvPr>
            <p:ph idx="1"/>
          </p:nvPr>
        </p:nvSpPr>
        <p:spPr/>
        <p:txBody>
          <a:bodyPr/>
          <a:lstStyle/>
          <a:p>
            <a:r>
              <a:rPr lang="en-GB" dirty="0">
                <a:solidFill>
                  <a:schemeClr val="accent1">
                    <a:lumMod val="75000"/>
                  </a:schemeClr>
                </a:solidFill>
              </a:rPr>
              <a:t>Mainly common sense</a:t>
            </a:r>
          </a:p>
          <a:p>
            <a:r>
              <a:rPr lang="en-GB" dirty="0">
                <a:solidFill>
                  <a:schemeClr val="accent1">
                    <a:lumMod val="75000"/>
                  </a:schemeClr>
                </a:solidFill>
              </a:rPr>
              <a:t>Watch out for the ropes</a:t>
            </a:r>
          </a:p>
          <a:p>
            <a:pPr lvl="1"/>
            <a:r>
              <a:rPr lang="en-GB" dirty="0">
                <a:solidFill>
                  <a:schemeClr val="accent1">
                    <a:lumMod val="75000"/>
                  </a:schemeClr>
                </a:solidFill>
              </a:rPr>
              <a:t>there’s a ton of metal attached to the top end, swinging through 360 degrees</a:t>
            </a:r>
          </a:p>
          <a:p>
            <a:r>
              <a:rPr lang="en-GB" dirty="0">
                <a:solidFill>
                  <a:schemeClr val="accent1">
                    <a:lumMod val="75000"/>
                  </a:schemeClr>
                </a:solidFill>
              </a:rPr>
              <a:t>Only do what is instructed</a:t>
            </a:r>
          </a:p>
        </p:txBody>
      </p:sp>
      <p:sp>
        <p:nvSpPr>
          <p:cNvPr id="4" name="Slide Number Placeholder 3"/>
          <p:cNvSpPr>
            <a:spLocks noGrp="1"/>
          </p:cNvSpPr>
          <p:nvPr>
            <p:ph type="sldNum" sz="quarter" idx="12"/>
          </p:nvPr>
        </p:nvSpPr>
        <p:spPr/>
        <p:txBody>
          <a:bodyPr/>
          <a:lstStyle/>
          <a:p>
            <a:fld id="{ED0CCE38-A7BA-4467-8B99-9F25199F60C8}" type="slidenum">
              <a:rPr lang="en-GB" smtClean="0"/>
              <a:t>17</a:t>
            </a:fld>
            <a:endParaRPr lang="en-GB"/>
          </a:p>
        </p:txBody>
      </p:sp>
    </p:spTree>
    <p:extLst>
      <p:ext uri="{BB962C8B-B14F-4D97-AF65-F5344CB8AC3E}">
        <p14:creationId xmlns:p14="http://schemas.microsoft.com/office/powerpoint/2010/main" val="80181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8640" y="1291590"/>
            <a:ext cx="7886700" cy="2583180"/>
          </a:xfrm>
        </p:spPr>
        <p:txBody>
          <a:bodyPr>
            <a:normAutofit/>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We hope you have found this presentation interesting.</a:t>
            </a:r>
            <a:b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br>
            <a:b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b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For further information please visit: </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hlinkClick r:id="rId2"/>
              </a:rPr>
              <a:t>https://cccbr.org.uk/services/pr/</a:t>
            </a:r>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a:t>
            </a:r>
            <a:endParaRPr lang="en-GB" dirty="0">
              <a:solidFill>
                <a:srgbClr val="FF0000"/>
              </a:solidFill>
              <a:latin typeface="Lato" panose="020F0502020204030203" pitchFamily="34" charset="0"/>
              <a:ea typeface="Lato" panose="020F0502020204030203" pitchFamily="34" charset="0"/>
              <a:cs typeface="Lato" panose="020F0502020204030203" pitchFamily="34" charset="0"/>
            </a:endParaRPr>
          </a:p>
        </p:txBody>
      </p:sp>
      <p:sp>
        <p:nvSpPr>
          <p:cNvPr id="2" name="Slide Number Placeholder 1"/>
          <p:cNvSpPr>
            <a:spLocks noGrp="1"/>
          </p:cNvSpPr>
          <p:nvPr>
            <p:ph type="sldNum" sz="quarter" idx="12"/>
          </p:nvPr>
        </p:nvSpPr>
        <p:spPr/>
        <p:txBody>
          <a:bodyPr/>
          <a:lstStyle/>
          <a:p>
            <a:fld id="{ED0CCE38-A7BA-4467-8B99-9F25199F60C8}" type="slidenum">
              <a:rPr lang="en-GB" smtClean="0"/>
              <a:t>18</a:t>
            </a:fld>
            <a:endParaRPr lang="en-GB"/>
          </a:p>
        </p:txBody>
      </p:sp>
    </p:spTree>
    <p:extLst>
      <p:ext uri="{BB962C8B-B14F-4D97-AF65-F5344CB8AC3E}">
        <p14:creationId xmlns:p14="http://schemas.microsoft.com/office/powerpoint/2010/main" val="611043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106690"/>
            <a:ext cx="7886700" cy="994172"/>
          </a:xfrm>
        </p:spPr>
        <p:txBody>
          <a:bodyPr>
            <a:normAutofit/>
          </a:bodyPr>
          <a:lstStyle/>
          <a:p>
            <a:r>
              <a:rPr lang="en-GB" sz="3600"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science behind the bells</a:t>
            </a:r>
          </a:p>
        </p:txBody>
      </p:sp>
      <p:sp>
        <p:nvSpPr>
          <p:cNvPr id="6" name="Content Placeholder 5"/>
          <p:cNvSpPr>
            <a:spLocks noGrp="1"/>
          </p:cNvSpPr>
          <p:nvPr>
            <p:ph idx="1"/>
          </p:nvPr>
        </p:nvSpPr>
        <p:spPr>
          <a:xfrm>
            <a:off x="640080" y="1102161"/>
            <a:ext cx="7886700" cy="3263504"/>
          </a:xfrm>
        </p:spPr>
        <p:txBody>
          <a:bodyPr>
            <a:normAutofit/>
          </a:bodyPr>
          <a:lstStyle/>
          <a:p>
            <a:pPr>
              <a:buFont typeface="Arial" charset="0"/>
              <a:buChar char="•"/>
            </a:pPr>
            <a:r>
              <a:rPr lang="en-GB" dirty="0">
                <a:solidFill>
                  <a:schemeClr val="accent1">
                    <a:lumMod val="75000"/>
                  </a:schemeClr>
                </a:solidFill>
                <a:latin typeface="Lato"/>
              </a:rPr>
              <a:t>What are they made of?</a:t>
            </a:r>
          </a:p>
          <a:p>
            <a:pPr>
              <a:buFont typeface="Arial" charset="0"/>
              <a:buChar char="•"/>
            </a:pPr>
            <a:r>
              <a:rPr lang="en-GB" dirty="0">
                <a:solidFill>
                  <a:schemeClr val="accent1">
                    <a:lumMod val="75000"/>
                  </a:schemeClr>
                </a:solidFill>
                <a:latin typeface="Lato"/>
              </a:rPr>
              <a:t>Are they tuned?</a:t>
            </a:r>
          </a:p>
          <a:p>
            <a:pPr>
              <a:buFont typeface="Arial" charset="0"/>
              <a:buChar char="•"/>
            </a:pPr>
            <a:r>
              <a:rPr lang="en-GB" dirty="0">
                <a:solidFill>
                  <a:schemeClr val="accent1">
                    <a:lumMod val="75000"/>
                  </a:schemeClr>
                </a:solidFill>
                <a:latin typeface="Lato"/>
              </a:rPr>
              <a:t>Are they heavy?</a:t>
            </a:r>
          </a:p>
          <a:p>
            <a:pPr>
              <a:buFont typeface="Arial" charset="0"/>
              <a:buChar char="•"/>
            </a:pPr>
            <a:r>
              <a:rPr lang="en-GB" dirty="0">
                <a:solidFill>
                  <a:schemeClr val="accent1">
                    <a:lumMod val="75000"/>
                  </a:schemeClr>
                </a:solidFill>
                <a:latin typeface="Lato"/>
              </a:rPr>
              <a:t>How much do they swing?</a:t>
            </a:r>
          </a:p>
          <a:p>
            <a:pPr>
              <a:buFont typeface="Arial" charset="0"/>
              <a:buChar char="•"/>
            </a:pPr>
            <a:r>
              <a:rPr lang="en-GB" dirty="0">
                <a:solidFill>
                  <a:schemeClr val="accent1">
                    <a:lumMod val="75000"/>
                  </a:schemeClr>
                </a:solidFill>
                <a:latin typeface="Lato"/>
              </a:rPr>
              <a:t>What makes the noise?</a:t>
            </a:r>
          </a:p>
          <a:p>
            <a:pPr>
              <a:buFont typeface="Arial" charset="0"/>
              <a:buChar char="•"/>
            </a:pPr>
            <a:r>
              <a:rPr lang="en-GB" dirty="0">
                <a:solidFill>
                  <a:schemeClr val="accent1">
                    <a:lumMod val="75000"/>
                  </a:schemeClr>
                </a:solidFill>
                <a:latin typeface="Lato"/>
              </a:rPr>
              <a:t>How are they controlled?</a:t>
            </a:r>
          </a:p>
          <a:p>
            <a:pPr>
              <a:buFont typeface="Arial" charset="0"/>
              <a:buChar char="•"/>
            </a:pPr>
            <a:endParaRPr lang="en-GB" dirty="0">
              <a:latin typeface="Lato"/>
            </a:endParaRPr>
          </a:p>
          <a:p>
            <a:pPr>
              <a:buFont typeface="Arial" charset="0"/>
              <a:buChar char="•"/>
            </a:pPr>
            <a:endParaRPr lang="en-GB" dirty="0">
              <a:latin typeface="Lato"/>
            </a:endParaRPr>
          </a:p>
        </p:txBody>
      </p:sp>
      <p:sp>
        <p:nvSpPr>
          <p:cNvPr id="2" name="Slide Number Placeholder 1"/>
          <p:cNvSpPr>
            <a:spLocks noGrp="1"/>
          </p:cNvSpPr>
          <p:nvPr>
            <p:ph type="sldNum" sz="quarter" idx="12"/>
          </p:nvPr>
        </p:nvSpPr>
        <p:spPr/>
        <p:txBody>
          <a:bodyPr/>
          <a:lstStyle/>
          <a:p>
            <a:fld id="{ED0CCE38-A7BA-4467-8B99-9F25199F60C8}" type="slidenum">
              <a:rPr lang="en-GB" smtClean="0"/>
              <a:t>2</a:t>
            </a:fld>
            <a:endParaRPr lang="en-GB"/>
          </a:p>
        </p:txBody>
      </p:sp>
    </p:spTree>
    <p:extLst>
      <p:ext uri="{BB962C8B-B14F-4D97-AF65-F5344CB8AC3E}">
        <p14:creationId xmlns:p14="http://schemas.microsoft.com/office/powerpoint/2010/main" val="100291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37373" y="634805"/>
            <a:ext cx="4766633" cy="2865852"/>
          </a:xfrm>
          <a:prstGeom prst="rect">
            <a:avLst/>
          </a:prstGeom>
        </p:spPr>
      </p:pic>
      <p:sp>
        <p:nvSpPr>
          <p:cNvPr id="5" name="Title 4"/>
          <p:cNvSpPr>
            <a:spLocks noGrp="1"/>
          </p:cNvSpPr>
          <p:nvPr>
            <p:ph type="title"/>
          </p:nvPr>
        </p:nvSpPr>
        <p:spPr/>
        <p:txBody>
          <a:bodyPr>
            <a:normAutofit/>
          </a:bodyPr>
          <a:lstStyle/>
          <a:p>
            <a:r>
              <a:rPr lang="en-GB" sz="3600" b="1" dirty="0">
                <a:solidFill>
                  <a:schemeClr val="accent1">
                    <a:lumMod val="75000"/>
                  </a:schemeClr>
                </a:solidFill>
              </a:rPr>
              <a:t>All the bits</a:t>
            </a:r>
          </a:p>
        </p:txBody>
      </p:sp>
      <p:sp>
        <p:nvSpPr>
          <p:cNvPr id="6" name="Content Placeholder 5"/>
          <p:cNvSpPr>
            <a:spLocks noGrp="1"/>
          </p:cNvSpPr>
          <p:nvPr>
            <p:ph idx="1"/>
          </p:nvPr>
        </p:nvSpPr>
        <p:spPr>
          <a:xfrm>
            <a:off x="525780" y="3691890"/>
            <a:ext cx="7886700" cy="898368"/>
          </a:xfrm>
        </p:spPr>
        <p:txBody>
          <a:bodyPr/>
          <a:lstStyle/>
          <a:p>
            <a:pPr>
              <a:lnSpc>
                <a:spcPct val="115000"/>
              </a:lnSpc>
            </a:pPr>
            <a:r>
              <a:rPr lang="en-GB" sz="2400"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Illustration of a bell</a:t>
            </a:r>
          </a:p>
        </p:txBody>
      </p:sp>
      <p:sp>
        <p:nvSpPr>
          <p:cNvPr id="2" name="Slide Number Placeholder 1"/>
          <p:cNvSpPr>
            <a:spLocks noGrp="1"/>
          </p:cNvSpPr>
          <p:nvPr>
            <p:ph type="sldNum" sz="quarter" idx="12"/>
          </p:nvPr>
        </p:nvSpPr>
        <p:spPr>
          <a:xfrm>
            <a:off x="6457950" y="4767263"/>
            <a:ext cx="2057400" cy="273844"/>
          </a:xfrm>
        </p:spPr>
        <p:txBody>
          <a:bodyPr/>
          <a:lstStyle/>
          <a:p>
            <a:fld id="{ED0CCE38-A7BA-4467-8B99-9F25199F60C8}" type="slidenum">
              <a:rPr lang="en-GB" smtClean="0"/>
              <a:t>3</a:t>
            </a:fld>
            <a:endParaRPr lang="en-GB"/>
          </a:p>
        </p:txBody>
      </p:sp>
    </p:spTree>
    <p:extLst>
      <p:ext uri="{BB962C8B-B14F-4D97-AF65-F5344CB8AC3E}">
        <p14:creationId xmlns:p14="http://schemas.microsoft.com/office/powerpoint/2010/main" val="2231110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600" dirty="0">
                <a:solidFill>
                  <a:schemeClr val="accent1">
                    <a:lumMod val="75000"/>
                  </a:schemeClr>
                </a:solidFill>
                <a:latin typeface="Lato"/>
              </a:rPr>
              <a:t>Close-up of the bell*</a:t>
            </a:r>
          </a:p>
        </p:txBody>
      </p:sp>
      <p:sp>
        <p:nvSpPr>
          <p:cNvPr id="2" name="Slide Number Placeholder 1"/>
          <p:cNvSpPr>
            <a:spLocks noGrp="1"/>
          </p:cNvSpPr>
          <p:nvPr>
            <p:ph type="sldNum" sz="quarter" idx="12"/>
          </p:nvPr>
        </p:nvSpPr>
        <p:spPr/>
        <p:txBody>
          <a:bodyPr/>
          <a:lstStyle/>
          <a:p>
            <a:fld id="{ED0CCE38-A7BA-4467-8B99-9F25199F60C8}" type="slidenum">
              <a:rPr lang="en-GB" smtClean="0"/>
              <a:t>4</a:t>
            </a:fld>
            <a:endParaRPr lang="en-GB"/>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17936" y="1624152"/>
            <a:ext cx="3736360" cy="2802270"/>
          </a:xfrm>
          <a:prstGeom prst="rect">
            <a:avLst/>
          </a:prstGeom>
        </p:spPr>
      </p:pic>
      <p:sp>
        <p:nvSpPr>
          <p:cNvPr id="6" name="TextBox 5"/>
          <p:cNvSpPr txBox="1"/>
          <p:nvPr/>
        </p:nvSpPr>
        <p:spPr>
          <a:xfrm>
            <a:off x="1351129" y="1460310"/>
            <a:ext cx="723275" cy="307777"/>
          </a:xfrm>
          <a:prstGeom prst="rect">
            <a:avLst/>
          </a:prstGeom>
          <a:noFill/>
        </p:spPr>
        <p:txBody>
          <a:bodyPr wrap="none" rtlCol="0">
            <a:spAutoFit/>
          </a:bodyPr>
          <a:lstStyle/>
          <a:p>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Argent</a:t>
            </a:r>
          </a:p>
        </p:txBody>
      </p:sp>
      <p:cxnSp>
        <p:nvCxnSpPr>
          <p:cNvPr id="8" name="Straight Arrow Connector 7"/>
          <p:cNvCxnSpPr>
            <a:cxnSpLocks/>
            <a:stCxn id="6" idx="3"/>
          </p:cNvCxnSpPr>
          <p:nvPr/>
        </p:nvCxnSpPr>
        <p:spPr>
          <a:xfrm flipV="1">
            <a:off x="2074404" y="1460310"/>
            <a:ext cx="1624140" cy="1538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882183" y="1768087"/>
            <a:ext cx="761747" cy="307777"/>
          </a:xfrm>
          <a:prstGeom prst="rect">
            <a:avLst/>
          </a:prstGeom>
          <a:noFill/>
        </p:spPr>
        <p:txBody>
          <a:bodyPr wrap="none" rtlCol="0">
            <a:spAutoFit/>
          </a:bodyPr>
          <a:lstStyle/>
          <a:p>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Canons</a:t>
            </a:r>
          </a:p>
        </p:txBody>
      </p:sp>
      <p:cxnSp>
        <p:nvCxnSpPr>
          <p:cNvPr id="12" name="Straight Arrow Connector 11"/>
          <p:cNvCxnSpPr>
            <a:cxnSpLocks/>
            <a:stCxn id="10" idx="1"/>
          </p:cNvCxnSpPr>
          <p:nvPr/>
        </p:nvCxnSpPr>
        <p:spPr>
          <a:xfrm flipH="1" flipV="1">
            <a:off x="4031563" y="1701147"/>
            <a:ext cx="1850620" cy="2208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1351129" y="2075864"/>
            <a:ext cx="700833" cy="307777"/>
          </a:xfrm>
          <a:prstGeom prst="rect">
            <a:avLst/>
          </a:prstGeom>
          <a:noFill/>
        </p:spPr>
        <p:txBody>
          <a:bodyPr wrap="none" rtlCol="0">
            <a:spAutoFit/>
          </a:bodyPr>
          <a:lstStyle/>
          <a:p>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Crown</a:t>
            </a:r>
          </a:p>
        </p:txBody>
      </p:sp>
      <p:cxnSp>
        <p:nvCxnSpPr>
          <p:cNvPr id="16" name="Straight Arrow Connector 15"/>
          <p:cNvCxnSpPr>
            <a:cxnSpLocks/>
            <a:stCxn id="14" idx="3"/>
          </p:cNvCxnSpPr>
          <p:nvPr/>
        </p:nvCxnSpPr>
        <p:spPr>
          <a:xfrm flipV="1">
            <a:off x="2051962" y="2075864"/>
            <a:ext cx="1455514" cy="1538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5991367" y="2383641"/>
            <a:ext cx="886781" cy="307777"/>
          </a:xfrm>
          <a:prstGeom prst="rect">
            <a:avLst/>
          </a:prstGeom>
          <a:noFill/>
        </p:spPr>
        <p:txBody>
          <a:bodyPr wrap="none" rtlCol="0">
            <a:spAutoFit/>
          </a:bodyPr>
          <a:lstStyle/>
          <a:p>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Shoulder</a:t>
            </a:r>
          </a:p>
        </p:txBody>
      </p:sp>
      <p:cxnSp>
        <p:nvCxnSpPr>
          <p:cNvPr id="20" name="Straight Arrow Connector 19"/>
          <p:cNvCxnSpPr>
            <a:cxnSpLocks/>
            <a:stCxn id="18" idx="1"/>
          </p:cNvCxnSpPr>
          <p:nvPr/>
        </p:nvCxnSpPr>
        <p:spPr>
          <a:xfrm flipH="1" flipV="1">
            <a:off x="4414075" y="2248955"/>
            <a:ext cx="1577292" cy="2885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697219" y="2786438"/>
            <a:ext cx="1598515" cy="307777"/>
          </a:xfrm>
          <a:prstGeom prst="rect">
            <a:avLst/>
          </a:prstGeom>
          <a:noFill/>
        </p:spPr>
        <p:txBody>
          <a:bodyPr wrap="none" rtlCol="0">
            <a:spAutoFit/>
          </a:bodyPr>
          <a:lstStyle/>
          <a:p>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Inscription band(s)</a:t>
            </a:r>
          </a:p>
        </p:txBody>
      </p:sp>
      <p:cxnSp>
        <p:nvCxnSpPr>
          <p:cNvPr id="24" name="Straight Arrow Connector 23"/>
          <p:cNvCxnSpPr>
            <a:cxnSpLocks/>
            <a:stCxn id="22" idx="3"/>
          </p:cNvCxnSpPr>
          <p:nvPr/>
        </p:nvCxnSpPr>
        <p:spPr>
          <a:xfrm flipV="1">
            <a:off x="2295734" y="2691419"/>
            <a:ext cx="1007024" cy="2489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506097" y="3851613"/>
            <a:ext cx="1375698" cy="307777"/>
          </a:xfrm>
          <a:prstGeom prst="rect">
            <a:avLst/>
          </a:prstGeom>
          <a:noFill/>
        </p:spPr>
        <p:txBody>
          <a:bodyPr wrap="none" rtlCol="0">
            <a:spAutoFit/>
          </a:bodyPr>
          <a:lstStyle/>
          <a:p>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Moulding wires</a:t>
            </a:r>
          </a:p>
        </p:txBody>
      </p:sp>
      <p:cxnSp>
        <p:nvCxnSpPr>
          <p:cNvPr id="31" name="Straight Arrow Connector 30"/>
          <p:cNvCxnSpPr>
            <a:cxnSpLocks/>
            <a:stCxn id="29" idx="3"/>
          </p:cNvCxnSpPr>
          <p:nvPr/>
        </p:nvCxnSpPr>
        <p:spPr>
          <a:xfrm flipV="1">
            <a:off x="1881795" y="3748175"/>
            <a:ext cx="915996" cy="2573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5944701" y="3191489"/>
            <a:ext cx="636713" cy="307777"/>
          </a:xfrm>
          <a:prstGeom prst="rect">
            <a:avLst/>
          </a:prstGeom>
          <a:noFill/>
        </p:spPr>
        <p:txBody>
          <a:bodyPr wrap="none" rtlCol="0">
            <a:spAutoFit/>
          </a:bodyPr>
          <a:lstStyle/>
          <a:p>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Waist</a:t>
            </a:r>
          </a:p>
        </p:txBody>
      </p:sp>
      <p:cxnSp>
        <p:nvCxnSpPr>
          <p:cNvPr id="35" name="Straight Arrow Connector 34"/>
          <p:cNvCxnSpPr>
            <a:cxnSpLocks/>
            <a:stCxn id="33" idx="1"/>
          </p:cNvCxnSpPr>
          <p:nvPr/>
        </p:nvCxnSpPr>
        <p:spPr>
          <a:xfrm flipH="1" flipV="1">
            <a:off x="4414075" y="3259096"/>
            <a:ext cx="1530626" cy="862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5864116" y="3999337"/>
            <a:ext cx="1011815" cy="307777"/>
          </a:xfrm>
          <a:prstGeom prst="rect">
            <a:avLst/>
          </a:prstGeom>
          <a:noFill/>
        </p:spPr>
        <p:txBody>
          <a:bodyPr wrap="none" rtlCol="0">
            <a:spAutoFit/>
          </a:bodyPr>
          <a:lstStyle/>
          <a:p>
            <a:r>
              <a:rPr lang="en-GB" b="1" dirty="0" err="1">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Soundbow</a:t>
            </a:r>
            <a:endPar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39" name="Straight Arrow Connector 38"/>
          <p:cNvCxnSpPr>
            <a:cxnSpLocks/>
            <a:stCxn id="37" idx="1"/>
          </p:cNvCxnSpPr>
          <p:nvPr/>
        </p:nvCxnSpPr>
        <p:spPr>
          <a:xfrm flipH="1" flipV="1">
            <a:off x="4926842" y="4119422"/>
            <a:ext cx="937274" cy="33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TextBox 58"/>
          <p:cNvSpPr txBox="1"/>
          <p:nvPr/>
        </p:nvSpPr>
        <p:spPr>
          <a:xfrm>
            <a:off x="6263057" y="806350"/>
            <a:ext cx="2829621" cy="307777"/>
          </a:xfrm>
          <a:prstGeom prst="rect">
            <a:avLst/>
          </a:prstGeom>
          <a:noFill/>
        </p:spPr>
        <p:txBody>
          <a:bodyPr wrap="none" rtlCol="0">
            <a:spAutoFit/>
          </a:bodyPr>
          <a:lstStyle/>
          <a:p>
            <a:r>
              <a:rPr lang="en-GB" b="1"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*Courtesy of St Oswald’s, Durham</a:t>
            </a:r>
          </a:p>
        </p:txBody>
      </p:sp>
    </p:spTree>
    <p:extLst>
      <p:ext uri="{BB962C8B-B14F-4D97-AF65-F5344CB8AC3E}">
        <p14:creationId xmlns:p14="http://schemas.microsoft.com/office/powerpoint/2010/main" val="21551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accent1">
                    <a:lumMod val="75000"/>
                  </a:schemeClr>
                </a:solidFill>
              </a:rPr>
              <a:t>The making of a bell</a:t>
            </a:r>
          </a:p>
        </p:txBody>
      </p:sp>
      <p:sp>
        <p:nvSpPr>
          <p:cNvPr id="5" name="Content Placeholder 4"/>
          <p:cNvSpPr>
            <a:spLocks noGrp="1"/>
          </p:cNvSpPr>
          <p:nvPr>
            <p:ph idx="1"/>
          </p:nvPr>
        </p:nvSpPr>
        <p:spPr/>
        <p:txBody>
          <a:bodyPr/>
          <a:lstStyle/>
          <a:p>
            <a:r>
              <a:rPr lang="en-GB" dirty="0">
                <a:solidFill>
                  <a:schemeClr val="accent1">
                    <a:lumMod val="75000"/>
                  </a:schemeClr>
                </a:solidFill>
              </a:rPr>
              <a:t>Casting</a:t>
            </a:r>
          </a:p>
          <a:p>
            <a:r>
              <a:rPr lang="en-GB" dirty="0">
                <a:solidFill>
                  <a:schemeClr val="accent1">
                    <a:lumMod val="75000"/>
                  </a:schemeClr>
                </a:solidFill>
              </a:rPr>
              <a:t>Tuning</a:t>
            </a:r>
          </a:p>
        </p:txBody>
      </p:sp>
      <p:pic>
        <p:nvPicPr>
          <p:cNvPr id="8" name="Picture 2" descr="http://www.cccbr.org.uk/prc/pubs/slides/36tuningToTuningFork.jpg"/>
          <p:cNvPicPr>
            <a:picLocks noChangeAspect="1" noChangeArrowheads="1"/>
          </p:cNvPicPr>
          <p:nvPr/>
        </p:nvPicPr>
        <p:blipFill rotWithShape="1">
          <a:blip r:embed="rId3">
            <a:extLst>
              <a:ext uri="{28A0092B-C50C-407E-A947-70E740481C1C}">
                <a14:useLocalDpi xmlns:a14="http://schemas.microsoft.com/office/drawing/2010/main" val="0"/>
              </a:ext>
            </a:extLst>
          </a:blip>
          <a:srcRect l="28155" t="6539" r="30246" b="22591"/>
          <a:stretch/>
        </p:blipFill>
        <p:spPr bwMode="auto">
          <a:xfrm>
            <a:off x="6612890" y="888548"/>
            <a:ext cx="1782000" cy="22070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35tuningSoundbow"/>
          <p:cNvPicPr>
            <a:picLocks noChangeAspect="1" noChangeArrowheads="1"/>
          </p:cNvPicPr>
          <p:nvPr/>
        </p:nvPicPr>
        <p:blipFill rotWithShape="1">
          <a:blip r:embed="rId4" cstate="print">
            <a:clrChange>
              <a:clrFrom>
                <a:srgbClr val="525A81"/>
              </a:clrFrom>
              <a:clrTo>
                <a:srgbClr val="525A81">
                  <a:alpha val="0"/>
                </a:srgbClr>
              </a:clrTo>
            </a:clrChange>
            <a:extLst>
              <a:ext uri="{28A0092B-C50C-407E-A947-70E740481C1C}">
                <a14:useLocalDpi xmlns:a14="http://schemas.microsoft.com/office/drawing/2010/main" val="0"/>
              </a:ext>
            </a:extLst>
          </a:blip>
          <a:srcRect l="11847" t="14111" r="8259" b="19079"/>
          <a:stretch/>
        </p:blipFill>
        <p:spPr>
          <a:xfrm>
            <a:off x="4448253" y="1269450"/>
            <a:ext cx="1990547" cy="12483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2" descr="http://www.cccbr.org.uk/prc/pubs/slides/31tuningToViolin.jpg"/>
          <p:cNvPicPr>
            <a:picLocks noChangeAspect="1" noChangeArrowheads="1"/>
          </p:cNvPicPr>
          <p:nvPr/>
        </p:nvPicPr>
        <p:blipFill rotWithShape="1">
          <a:blip r:embed="rId5">
            <a:extLst>
              <a:ext uri="{28A0092B-C50C-407E-A947-70E740481C1C}">
                <a14:useLocalDpi xmlns:a14="http://schemas.microsoft.com/office/drawing/2010/main" val="0"/>
              </a:ext>
            </a:extLst>
          </a:blip>
          <a:srcRect l="18008" t="12097" r="18256" b="14755"/>
          <a:stretch/>
        </p:blipFill>
        <p:spPr bwMode="auto">
          <a:xfrm>
            <a:off x="2615902" y="2906045"/>
            <a:ext cx="2087362" cy="16674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D0CCE38-A7BA-4467-8B99-9F25199F60C8}" type="slidenum">
              <a:rPr lang="en-GB" smtClean="0"/>
              <a:t>5</a:t>
            </a:fld>
            <a:endParaRPr lang="en-GB"/>
          </a:p>
        </p:txBody>
      </p:sp>
    </p:spTree>
    <p:extLst>
      <p:ext uri="{BB962C8B-B14F-4D97-AF65-F5344CB8AC3E}">
        <p14:creationId xmlns:p14="http://schemas.microsoft.com/office/powerpoint/2010/main" val="321667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solidFill>
                  <a:schemeClr val="accent1">
                    <a:lumMod val="75000"/>
                  </a:schemeClr>
                </a:solidFill>
              </a:rPr>
              <a:t>Making the mould</a:t>
            </a:r>
          </a:p>
        </p:txBody>
      </p:sp>
      <p:pic>
        <p:nvPicPr>
          <p:cNvPr id="5" name="Picture 2" descr="C:\Users\Jonathan\Desktop\graham presentation\bell-forging.png"/>
          <p:cNvPicPr>
            <a:picLocks noGrp="1" noChangeAspect="1" noChangeArrowheads="1"/>
          </p:cNvPicPr>
          <p:nvPr>
            <p:ph idx="1"/>
          </p:nvPr>
        </p:nvPicPr>
        <p:blipFill>
          <a:blip r:embed="rId2" cstate="print"/>
          <a:stretch>
            <a:fillRect/>
          </a:stretch>
        </p:blipFill>
        <p:spPr bwMode="auto">
          <a:xfrm>
            <a:off x="5306638" y="404039"/>
            <a:ext cx="2552185" cy="3262312"/>
          </a:xfrm>
          <a:prstGeom prst="rect">
            <a:avLst/>
          </a:prstGeom>
          <a:noFill/>
        </p:spPr>
      </p:pic>
      <p:pic>
        <p:nvPicPr>
          <p:cNvPr id="6" name="Picture 1" descr="C:\Users\Jonathan\Desktop\graham presentation\whitechapel.jpg"/>
          <p:cNvPicPr>
            <a:picLocks noChangeAspect="1" noChangeArrowheads="1"/>
          </p:cNvPicPr>
          <p:nvPr/>
        </p:nvPicPr>
        <p:blipFill>
          <a:blip r:embed="rId3" cstate="print"/>
          <a:srcRect/>
          <a:stretch>
            <a:fillRect/>
          </a:stretch>
        </p:blipFill>
        <p:spPr bwMode="auto">
          <a:xfrm>
            <a:off x="333293" y="1287787"/>
            <a:ext cx="3804367" cy="2520910"/>
          </a:xfrm>
          <a:prstGeom prst="rect">
            <a:avLst/>
          </a:prstGeom>
          <a:noFill/>
        </p:spPr>
      </p:pic>
      <p:sp>
        <p:nvSpPr>
          <p:cNvPr id="2" name="TextBox 1"/>
          <p:cNvSpPr txBox="1"/>
          <p:nvPr/>
        </p:nvSpPr>
        <p:spPr>
          <a:xfrm>
            <a:off x="4357468" y="3666351"/>
            <a:ext cx="2041264" cy="284693"/>
          </a:xfrm>
          <a:prstGeom prst="rect">
            <a:avLst/>
          </a:prstGeom>
          <a:noFill/>
        </p:spPr>
        <p:txBody>
          <a:bodyPr wrap="none" lIns="68580" tIns="34290" rIns="68580" bIns="34290" rtlCol="0">
            <a:spAutoFit/>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 Whitechapel Foundry</a:t>
            </a:r>
          </a:p>
        </p:txBody>
      </p:sp>
      <p:sp>
        <p:nvSpPr>
          <p:cNvPr id="3" name="Slide Number Placeholder 2"/>
          <p:cNvSpPr>
            <a:spLocks noGrp="1"/>
          </p:cNvSpPr>
          <p:nvPr>
            <p:ph type="sldNum" sz="quarter" idx="12"/>
          </p:nvPr>
        </p:nvSpPr>
        <p:spPr/>
        <p:txBody>
          <a:bodyPr/>
          <a:lstStyle/>
          <a:p>
            <a:fld id="{ED0CCE38-A7BA-4467-8B99-9F25199F60C8}" type="slidenum">
              <a:rPr lang="en-GB" smtClean="0"/>
              <a:t>6</a:t>
            </a:fld>
            <a:endParaRPr lang="en-GB"/>
          </a:p>
        </p:txBody>
      </p:sp>
    </p:spTree>
    <p:extLst>
      <p:ext uri="{BB962C8B-B14F-4D97-AF65-F5344CB8AC3E}">
        <p14:creationId xmlns:p14="http://schemas.microsoft.com/office/powerpoint/2010/main" val="2635592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C:\Users\Jonathan\Desktop\graham presentation\Untitled-2.jpg"/>
          <p:cNvPicPr>
            <a:picLocks noChangeAspect="1" noChangeArrowheads="1"/>
          </p:cNvPicPr>
          <p:nvPr/>
        </p:nvPicPr>
        <p:blipFill>
          <a:blip r:embed="rId2" cstate="print"/>
          <a:srcRect/>
          <a:stretch>
            <a:fillRect/>
          </a:stretch>
        </p:blipFill>
        <p:spPr bwMode="auto">
          <a:xfrm>
            <a:off x="3360420" y="1629828"/>
            <a:ext cx="3253154" cy="2686804"/>
          </a:xfrm>
          <a:prstGeom prst="rect">
            <a:avLst/>
          </a:prstGeom>
          <a:noFill/>
        </p:spPr>
      </p:pic>
      <p:sp>
        <p:nvSpPr>
          <p:cNvPr id="8" name="TextBox 7"/>
          <p:cNvSpPr txBox="1"/>
          <p:nvPr/>
        </p:nvSpPr>
        <p:spPr>
          <a:xfrm>
            <a:off x="6749957" y="1629828"/>
            <a:ext cx="1994777" cy="284693"/>
          </a:xfrm>
          <a:prstGeom prst="rect">
            <a:avLst/>
          </a:prstGeom>
          <a:noFill/>
        </p:spPr>
        <p:txBody>
          <a:bodyPr wrap="none" lIns="68580" tIns="34290" rIns="68580" bIns="34290" rtlCol="0">
            <a:spAutoFit/>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©Whitechapel Foundry</a:t>
            </a:r>
          </a:p>
        </p:txBody>
      </p:sp>
      <p:sp>
        <p:nvSpPr>
          <p:cNvPr id="3" name="Title 2"/>
          <p:cNvSpPr>
            <a:spLocks noGrp="1"/>
          </p:cNvSpPr>
          <p:nvPr>
            <p:ph type="title"/>
          </p:nvPr>
        </p:nvSpPr>
        <p:spPr/>
        <p:txBody>
          <a:bodyPr/>
          <a:lstStyle/>
          <a:p>
            <a:r>
              <a:rPr lang="en-GB" dirty="0">
                <a:solidFill>
                  <a:schemeClr val="accent1">
                    <a:lumMod val="75000"/>
                  </a:schemeClr>
                </a:solidFill>
              </a:rPr>
              <a:t>Completing the mould</a:t>
            </a:r>
          </a:p>
        </p:txBody>
      </p:sp>
      <p:sp>
        <p:nvSpPr>
          <p:cNvPr id="2" name="Slide Number Placeholder 1"/>
          <p:cNvSpPr>
            <a:spLocks noGrp="1"/>
          </p:cNvSpPr>
          <p:nvPr>
            <p:ph type="sldNum" sz="quarter" idx="12"/>
          </p:nvPr>
        </p:nvSpPr>
        <p:spPr/>
        <p:txBody>
          <a:bodyPr/>
          <a:lstStyle/>
          <a:p>
            <a:fld id="{ED0CCE38-A7BA-4467-8B99-9F25199F60C8}" type="slidenum">
              <a:rPr lang="en-GB" smtClean="0"/>
              <a:t>7</a:t>
            </a:fld>
            <a:endParaRPr lang="en-GB"/>
          </a:p>
        </p:txBody>
      </p:sp>
    </p:spTree>
    <p:extLst>
      <p:ext uri="{BB962C8B-B14F-4D97-AF65-F5344CB8AC3E}">
        <p14:creationId xmlns:p14="http://schemas.microsoft.com/office/powerpoint/2010/main" val="2817415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A 2 tonne bell sounding middle C:</a:t>
            </a:r>
          </a:p>
        </p:txBody>
      </p:sp>
      <p:pic>
        <p:nvPicPr>
          <p:cNvPr id="9" name="Picture 1" descr="C:\Users\Jonathan\Desktop\graham presentation\Untitled-4.png"/>
          <p:cNvPicPr>
            <a:picLocks noGrp="1" noChangeAspect="1" noChangeArrowheads="1"/>
          </p:cNvPicPr>
          <p:nvPr>
            <p:ph idx="1"/>
          </p:nvPr>
        </p:nvPicPr>
        <p:blipFill>
          <a:blip r:embed="rId2" cstate="print"/>
          <a:srcRect/>
          <a:stretch>
            <a:fillRect/>
          </a:stretch>
        </p:blipFill>
        <p:spPr bwMode="auto">
          <a:xfrm>
            <a:off x="3117643" y="1544836"/>
            <a:ext cx="2664179" cy="2121694"/>
          </a:xfrm>
          <a:prstGeom prst="rect">
            <a:avLst/>
          </a:prstGeom>
          <a:solidFill>
            <a:schemeClr val="accent1">
              <a:lumMod val="75000"/>
            </a:schemeClr>
          </a:solidFill>
        </p:spPr>
      </p:pic>
      <p:sp>
        <p:nvSpPr>
          <p:cNvPr id="3" name="Slide Number Placeholder 2"/>
          <p:cNvSpPr>
            <a:spLocks noGrp="1"/>
          </p:cNvSpPr>
          <p:nvPr>
            <p:ph type="sldNum" sz="quarter" idx="12"/>
          </p:nvPr>
        </p:nvSpPr>
        <p:spPr/>
        <p:txBody>
          <a:bodyPr/>
          <a:lstStyle/>
          <a:p>
            <a:fld id="{ED0CCE38-A7BA-4467-8B99-9F25199F60C8}" type="slidenum">
              <a:rPr lang="en-GB" smtClean="0"/>
              <a:t>8</a:t>
            </a:fld>
            <a:endParaRPr lang="en-GB"/>
          </a:p>
        </p:txBody>
      </p:sp>
    </p:spTree>
    <p:extLst>
      <p:ext uri="{BB962C8B-B14F-4D97-AF65-F5344CB8AC3E}">
        <p14:creationId xmlns:p14="http://schemas.microsoft.com/office/powerpoint/2010/main" val="2603629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solidFill>
                  <a:schemeClr val="accent1">
                    <a:lumMod val="75000"/>
                  </a:schemeClr>
                </a:solidFill>
                <a:latin typeface="Lato" panose="020F0502020204030203" pitchFamily="34" charset="0"/>
                <a:ea typeface="Lato" panose="020F0502020204030203" pitchFamily="34" charset="0"/>
                <a:cs typeface="Lato" panose="020F0502020204030203" pitchFamily="34" charset="0"/>
              </a:rPr>
              <a:t>The science/maths behind the ringing</a:t>
            </a:r>
          </a:p>
        </p:txBody>
      </p:sp>
      <p:sp>
        <p:nvSpPr>
          <p:cNvPr id="6" name="Content Placeholder 5"/>
          <p:cNvSpPr>
            <a:spLocks noGrp="1"/>
          </p:cNvSpPr>
          <p:nvPr>
            <p:ph idx="1"/>
          </p:nvPr>
        </p:nvSpPr>
        <p:spPr/>
        <p:txBody>
          <a:bodyPr>
            <a:normAutofit/>
          </a:bodyPr>
          <a:lstStyle/>
          <a:p>
            <a:pPr marL="0" indent="0">
              <a:buNone/>
            </a:pPr>
            <a:r>
              <a:rPr lang="en-GB" dirty="0">
                <a:solidFill>
                  <a:schemeClr val="accent1">
                    <a:lumMod val="75000"/>
                  </a:schemeClr>
                </a:solidFill>
              </a:rPr>
              <a:t>1. Ringing the changes</a:t>
            </a:r>
          </a:p>
        </p:txBody>
      </p:sp>
      <p:pic>
        <p:nvPicPr>
          <p:cNvPr id="2" name="Picture 1"/>
          <p:cNvPicPr>
            <a:picLocks noChangeAspect="1"/>
          </p:cNvPicPr>
          <p:nvPr/>
        </p:nvPicPr>
        <p:blipFill>
          <a:blip r:embed="rId3"/>
          <a:stretch>
            <a:fillRect/>
          </a:stretch>
        </p:blipFill>
        <p:spPr>
          <a:xfrm>
            <a:off x="3657480" y="2712700"/>
            <a:ext cx="1132569" cy="1160585"/>
          </a:xfrm>
          <a:prstGeom prst="rect">
            <a:avLst/>
          </a:prstGeom>
        </p:spPr>
      </p:pic>
      <p:sp>
        <p:nvSpPr>
          <p:cNvPr id="3" name="Slide Number Placeholder 2"/>
          <p:cNvSpPr>
            <a:spLocks noGrp="1"/>
          </p:cNvSpPr>
          <p:nvPr>
            <p:ph type="sldNum" sz="quarter" idx="12"/>
          </p:nvPr>
        </p:nvSpPr>
        <p:spPr/>
        <p:txBody>
          <a:bodyPr/>
          <a:lstStyle/>
          <a:p>
            <a:fld id="{ED0CCE38-A7BA-4467-8B99-9F25199F60C8}" type="slidenum">
              <a:rPr lang="en-GB" smtClean="0"/>
              <a:t>9</a:t>
            </a:fld>
            <a:endParaRPr lang="en-GB"/>
          </a:p>
        </p:txBody>
      </p:sp>
    </p:spTree>
    <p:extLst>
      <p:ext uri="{BB962C8B-B14F-4D97-AF65-F5344CB8AC3E}">
        <p14:creationId xmlns:p14="http://schemas.microsoft.com/office/powerpoint/2010/main" val="9997973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1842</TotalTime>
  <Words>1654</Words>
  <Application>Microsoft Office PowerPoint</Application>
  <PresentationFormat>On-screen Show (16:9)</PresentationFormat>
  <Paragraphs>130</Paragraphs>
  <Slides>18</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Lato</vt:lpstr>
      <vt:lpstr>Office Theme</vt:lpstr>
      <vt:lpstr>The Science of English Bell Ringing </vt:lpstr>
      <vt:lpstr>The science behind the bells</vt:lpstr>
      <vt:lpstr>All the bits</vt:lpstr>
      <vt:lpstr>Close-up of the bell*</vt:lpstr>
      <vt:lpstr>The making of a bell</vt:lpstr>
      <vt:lpstr>Making the mould</vt:lpstr>
      <vt:lpstr>Completing the mould</vt:lpstr>
      <vt:lpstr>A 2 tonne bell sounding middle C:</vt:lpstr>
      <vt:lpstr>The science/maths behind the ringing</vt:lpstr>
      <vt:lpstr>PowerPoint Presentation</vt:lpstr>
      <vt:lpstr>Plain Hunt Minor:</vt:lpstr>
      <vt:lpstr>How easy?</vt:lpstr>
      <vt:lpstr>Traditional reporting of peals/quarter peals</vt:lpstr>
      <vt:lpstr>Different ways of learning parts which comprise ‘methods’:</vt:lpstr>
      <vt:lpstr>The number of unique changes which can be rung on different numbers of bells:</vt:lpstr>
      <vt:lpstr>Simulators</vt:lpstr>
      <vt:lpstr>Safety rules…….. </vt:lpstr>
      <vt:lpstr>We hope you have found this presentation interesting.  For further information please visit: https://cccbr.org.uk/services/pr/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Effective PR Officer</dc:title>
  <dc:creator>User</dc:creator>
  <cp:lastModifiedBy>User</cp:lastModifiedBy>
  <cp:revision>56</cp:revision>
  <dcterms:created xsi:type="dcterms:W3CDTF">2017-01-09T15:01:56Z</dcterms:created>
  <dcterms:modified xsi:type="dcterms:W3CDTF">2017-03-22T23:45:09Z</dcterms:modified>
</cp:coreProperties>
</file>